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2" r:id="rId6"/>
    <p:sldId id="263" r:id="rId7"/>
    <p:sldId id="265" r:id="rId8"/>
    <p:sldId id="259" r:id="rId9"/>
    <p:sldId id="260" r:id="rId10"/>
    <p:sldId id="261"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8" autoAdjust="0"/>
    <p:restoredTop sz="94660"/>
  </p:normalViewPr>
  <p:slideViewPr>
    <p:cSldViewPr>
      <p:cViewPr varScale="1">
        <p:scale>
          <a:sx n="88" d="100"/>
          <a:sy n="88" d="100"/>
        </p:scale>
        <p:origin x="-102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7"/>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2"/>
          <p:cNvSpPr/>
          <p:nvPr/>
        </p:nvSpPr>
        <p:spPr>
          <a:xfrm>
            <a:off x="7712075" y="3136900"/>
            <a:ext cx="911225" cy="207486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3"/>
          <p:cNvSpPr/>
          <p:nvPr/>
        </p:nvSpPr>
        <p:spPr>
          <a:xfrm>
            <a:off x="446088" y="3055938"/>
            <a:ext cx="694690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0"/>
          <p:cNvSpPr/>
          <p:nvPr/>
        </p:nvSpPr>
        <p:spPr>
          <a:xfrm>
            <a:off x="541338" y="4559300"/>
            <a:ext cx="675640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9"/>
          <p:cNvSpPr/>
          <p:nvPr/>
        </p:nvSpPr>
        <p:spPr>
          <a:xfrm>
            <a:off x="539750" y="3140075"/>
            <a:ext cx="6759575" cy="207645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
        <p:nvSpPr>
          <p:cNvPr id="12" name="Date Placeholder 3"/>
          <p:cNvSpPr>
            <a:spLocks noGrp="1"/>
          </p:cNvSpPr>
          <p:nvPr>
            <p:ph type="dt" sz="half" idx="10"/>
          </p:nvPr>
        </p:nvSpPr>
        <p:spPr/>
        <p:txBody>
          <a:bodyPr/>
          <a:lstStyle>
            <a:lvl1pPr>
              <a:defRPr/>
            </a:lvl1pPr>
          </a:lstStyle>
          <a:p>
            <a:pPr>
              <a:defRPr/>
            </a:pPr>
            <a:fld id="{4D58B79E-C5B1-4606-BD4F-31EB02E8BF47}" type="datetimeFigureOut">
              <a:rPr lang="en-US"/>
              <a:pPr>
                <a:defRPr/>
              </a:pPr>
              <a:t>1/17/2013</a:t>
            </a:fld>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7786688" y="4625975"/>
            <a:ext cx="762000" cy="457200"/>
          </a:xfrm>
        </p:spPr>
        <p:txBody>
          <a:bodyPr/>
          <a:lstStyle>
            <a:lvl1pPr algn="ctr">
              <a:defRPr sz="2800" smtClean="0">
                <a:solidFill>
                  <a:schemeClr val="accent1">
                    <a:lumMod val="50000"/>
                  </a:schemeClr>
                </a:solidFill>
              </a:defRPr>
            </a:lvl1pPr>
          </a:lstStyle>
          <a:p>
            <a:pPr>
              <a:defRPr/>
            </a:pPr>
            <a:fld id="{70ABA8F7-2477-4F1F-ACDB-485C4CDE096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2C90884-4BD9-4F18-8E5B-E396CAF4B950}" type="datetimeFigureOut">
              <a:rPr lang="en-US"/>
              <a:pPr>
                <a:defRPr/>
              </a:pPr>
              <a:t>1/17/2013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EAB4B3-2DAB-40FD-A189-E61E0CB34B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6"/>
          <p:cNvSpPr/>
          <p:nvPr/>
        </p:nvSpPr>
        <p:spPr>
          <a:xfrm>
            <a:off x="6861175" y="228600"/>
            <a:ext cx="1860550" cy="6122988"/>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6954838" y="350838"/>
            <a:ext cx="1673225" cy="587692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9F075E45-6CFD-4FC1-9740-C6EFCB453404}" type="datetimeFigureOut">
              <a:rPr lang="en-US"/>
              <a:pPr>
                <a:defRPr/>
              </a:pPr>
              <a:t>1/17/2013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BCB3AE67-70BC-4BD0-86F9-EE589C2A771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05CF3F-BE66-4802-AAB7-82297C4E266A}" type="datetimeFigureOut">
              <a:rPr lang="en-US"/>
              <a:pPr>
                <a:defRPr/>
              </a:pPr>
              <a:t>1/17/2013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CDE086-85DA-409F-83AD-FAD26773F54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7"/>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5"/>
          <p:cNvSpPr/>
          <p:nvPr/>
        </p:nvSpPr>
        <p:spPr>
          <a:xfrm>
            <a:off x="568325" y="3048000"/>
            <a:ext cx="803275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4"/>
          <p:cNvSpPr/>
          <p:nvPr/>
        </p:nvSpPr>
        <p:spPr>
          <a:xfrm>
            <a:off x="676275" y="4541838"/>
            <a:ext cx="781685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3"/>
          <p:cNvSpPr/>
          <p:nvPr/>
        </p:nvSpPr>
        <p:spPr>
          <a:xfrm>
            <a:off x="676275" y="3124200"/>
            <a:ext cx="7816850" cy="2078038"/>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1EE670EB-B4E0-469D-9FDD-D20203FFF4B5}" type="datetimeFigureOut">
              <a:rPr lang="en-US"/>
              <a:pPr>
                <a:defRPr/>
              </a:pPr>
              <a:t>1/17/2013</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7705E623-97AA-466B-9CCA-8DB342B4DCF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8B2FDD18-A624-4107-99F4-19F63D392B28}" type="datetimeFigureOut">
              <a:rPr lang="en-US"/>
              <a:pPr>
                <a:defRPr/>
              </a:pPr>
              <a:t>1/17/2013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F88B9EC-5DB6-4FA5-8E2F-E9BAEED4FC4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2AAA8CDA-713F-47A5-916B-55922ABAA305}" type="datetimeFigureOut">
              <a:rPr lang="en-US"/>
              <a:pPr>
                <a:defRPr/>
              </a:pPr>
              <a:t>1/17/2013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3733EDF-2C15-4DB1-A8AF-C6638D8BB29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327A97B-A07E-4A1F-8779-E20809E43FF0}" type="datetimeFigureOut">
              <a:rPr lang="en-US"/>
              <a:pPr>
                <a:defRPr/>
              </a:pPr>
              <a:t>1/17/2013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32CA75C-3A86-493A-864E-4D77603731F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 name="Rounded Rectangle 10"/>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lstStyle>
          <a:p>
            <a:pPr>
              <a:defRPr/>
            </a:pPr>
            <a:fld id="{2C809FC7-994E-473C-B106-E97ECBC7528C}" type="datetimeFigureOut">
              <a:rPr lang="en-US"/>
              <a:pPr>
                <a:defRPr/>
              </a:pPr>
              <a:t>1/17/2013</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6049CD83-E219-4E9B-BA6F-8F266EA6039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11"/>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9"/>
          <p:cNvSpPr/>
          <p:nvPr/>
        </p:nvSpPr>
        <p:spPr>
          <a:xfrm>
            <a:off x="676275" y="1643063"/>
            <a:ext cx="2484438" cy="32337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lstStyle>
            <a:lvl1pPr algn="l">
              <a:defRPr sz="2000" b="0">
                <a:solidFill>
                  <a:schemeClr val="accent1">
                    <a:lumMod val="75000"/>
                  </a:schemeClr>
                </a:solidFill>
              </a:defRPr>
            </a:lvl1pPr>
          </a:lstStyle>
          <a:p>
            <a:r>
              <a:rPr lang="en-US" smtClean="0"/>
              <a:t>Click to edit Master title style</a:t>
            </a:r>
            <a:endParaRPr lang="en-US" dirty="0"/>
          </a:p>
        </p:txBody>
      </p:sp>
      <p:sp>
        <p:nvSpPr>
          <p:cNvPr id="9" name="Date Placeholder 4"/>
          <p:cNvSpPr>
            <a:spLocks noGrp="1"/>
          </p:cNvSpPr>
          <p:nvPr>
            <p:ph type="dt" sz="half" idx="10"/>
          </p:nvPr>
        </p:nvSpPr>
        <p:spPr/>
        <p:txBody>
          <a:bodyPr/>
          <a:lstStyle>
            <a:lvl1pPr>
              <a:defRPr/>
            </a:lvl1pPr>
          </a:lstStyle>
          <a:p>
            <a:pPr>
              <a:defRPr/>
            </a:pPr>
            <a:fld id="{BBB17F44-B6B8-4092-B047-BFB53C187AF1}" type="datetimeFigureOut">
              <a:rPr lang="en-US"/>
              <a:pPr>
                <a:defRPr/>
              </a:pPr>
              <a:t>1/17/2013</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7735ECDD-4A9F-4A85-9F60-980F2C28A89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8"/>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762000" y="5029200"/>
            <a:ext cx="7600950" cy="12033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914400" y="5638800"/>
            <a:ext cx="7327900" cy="45243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0"/>
          <p:cNvSpPr/>
          <p:nvPr/>
        </p:nvSpPr>
        <p:spPr>
          <a:xfrm>
            <a:off x="604838" y="5075238"/>
            <a:ext cx="7947025" cy="1096962"/>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0"/>
          <a:lstStyle>
            <a:lvl1pPr algn="ctr">
              <a:defRPr sz="2000" b="0">
                <a:solidFill>
                  <a:schemeClr val="accent1">
                    <a:lumMod val="75000"/>
                  </a:schemeClr>
                </a:solidFill>
              </a:defRPr>
            </a:lvl1pPr>
          </a:lstStyle>
          <a:p>
            <a:r>
              <a:rPr lang="en-US" smtClean="0"/>
              <a:t>Click to edit Master title style</a:t>
            </a:r>
            <a:endParaRPr lang="en-US" dirty="0"/>
          </a:p>
        </p:txBody>
      </p:sp>
      <p:sp>
        <p:nvSpPr>
          <p:cNvPr id="11" name="Date Placeholder 4"/>
          <p:cNvSpPr>
            <a:spLocks noGrp="1"/>
          </p:cNvSpPr>
          <p:nvPr>
            <p:ph type="dt" sz="half" idx="10"/>
          </p:nvPr>
        </p:nvSpPr>
        <p:spPr/>
        <p:txBody>
          <a:bodyPr/>
          <a:lstStyle>
            <a:lvl1pPr>
              <a:defRPr/>
            </a:lvl1pPr>
          </a:lstStyle>
          <a:p>
            <a:pPr>
              <a:defRPr/>
            </a:pPr>
            <a:fld id="{15CE2D4F-8429-4106-BA9B-1430658F238D}" type="datetimeFigureOut">
              <a:rPr lang="en-US"/>
              <a:pPr>
                <a:defRPr/>
              </a:pPr>
              <a:t>1/17/2013</a:t>
            </a:fld>
            <a:endParaRPr lang="en-US"/>
          </a:p>
        </p:txBody>
      </p:sp>
      <p:sp>
        <p:nvSpPr>
          <p:cNvPr id="12" name="Slide Number Placeholder 6"/>
          <p:cNvSpPr>
            <a:spLocks noGrp="1"/>
          </p:cNvSpPr>
          <p:nvPr>
            <p:ph type="sldNum" sz="quarter" idx="11"/>
          </p:nvPr>
        </p:nvSpPr>
        <p:spPr/>
        <p:txBody>
          <a:bodyPr/>
          <a:lstStyle>
            <a:lvl1pPr>
              <a:defRPr/>
            </a:lvl1pPr>
          </a:lstStyle>
          <a:p>
            <a:pPr>
              <a:defRPr/>
            </a:pPr>
            <a:fld id="{1D1583AF-BAC8-4FE6-8373-6A4C0631268E}" type="slidenum">
              <a:rPr lang="en-US"/>
              <a:pPr>
                <a:defRPr/>
              </a:pPr>
              <a:t>‹#›</a:t>
            </a:fld>
            <a:endParaRPr lang="en-US"/>
          </a:p>
        </p:txBody>
      </p:sp>
      <p:sp>
        <p:nvSpPr>
          <p:cNvPr id="13"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7" name="Rounded Rectangle 6"/>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ext Placeholder 2"/>
          <p:cNvSpPr>
            <a:spLocks noGrp="1"/>
          </p:cNvSpPr>
          <p:nvPr>
            <p:ph type="body" idx="1"/>
          </p:nvPr>
        </p:nvSpPr>
        <p:spPr bwMode="auto">
          <a:xfrm>
            <a:off x="457200" y="1752600"/>
            <a:ext cx="82296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defRPr>
            </a:lvl1pPr>
          </a:lstStyle>
          <a:p>
            <a:pPr>
              <a:defRPr/>
            </a:pPr>
            <a:fld id="{2BC640F3-F803-470F-B2D2-FA5407205EE6}" type="datetimeFigureOut">
              <a:rPr lang="en-US"/>
              <a:pPr>
                <a:defRPr/>
              </a:pPr>
              <a:t>1/17/2013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defRPr>
            </a:lvl1pPr>
          </a:lstStyle>
          <a:p>
            <a:pPr>
              <a:defRPr/>
            </a:pPr>
            <a:fld id="{92A4BD62-6ECE-4F28-979F-F7798A9518CE}" type="slidenum">
              <a:rPr lang="en-US"/>
              <a:pPr>
                <a:defRPr/>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373063" y="373063"/>
            <a:ext cx="8380412" cy="111760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25450" y="407988"/>
            <a:ext cx="8261350" cy="103981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74" r:id="rId7"/>
    <p:sldLayoutId id="2147483675" r:id="rId8"/>
    <p:sldLayoutId id="2147483676" r:id="rId9"/>
    <p:sldLayoutId id="2147483667" r:id="rId10"/>
    <p:sldLayoutId id="2147483677" r:id="rId11"/>
  </p:sldLayoutIdLst>
  <p:txStyles>
    <p:titleStyle>
      <a:lvl1pPr algn="ctr" rtl="0" fontAlgn="base">
        <a:spcBef>
          <a:spcPct val="0"/>
        </a:spcBef>
        <a:spcAft>
          <a:spcPct val="0"/>
        </a:spcAft>
        <a:defRPr sz="3500" kern="1200" cap="all">
          <a:solidFill>
            <a:srgbClr val="6B7D72"/>
          </a:solidFill>
          <a:latin typeface="+mj-lt"/>
          <a:ea typeface="+mj-ea"/>
          <a:cs typeface="+mj-cs"/>
        </a:defRPr>
      </a:lvl1pPr>
      <a:lvl2pPr algn="ctr" rtl="0" fontAlgn="base">
        <a:spcBef>
          <a:spcPct val="0"/>
        </a:spcBef>
        <a:spcAft>
          <a:spcPct val="0"/>
        </a:spcAft>
        <a:defRPr sz="3500">
          <a:solidFill>
            <a:srgbClr val="6B7D72"/>
          </a:solidFill>
          <a:latin typeface="Book Antiqua" pitchFamily="18" charset="0"/>
        </a:defRPr>
      </a:lvl2pPr>
      <a:lvl3pPr algn="ctr" rtl="0" fontAlgn="base">
        <a:spcBef>
          <a:spcPct val="0"/>
        </a:spcBef>
        <a:spcAft>
          <a:spcPct val="0"/>
        </a:spcAft>
        <a:defRPr sz="3500">
          <a:solidFill>
            <a:srgbClr val="6B7D72"/>
          </a:solidFill>
          <a:latin typeface="Book Antiqua" pitchFamily="18" charset="0"/>
        </a:defRPr>
      </a:lvl3pPr>
      <a:lvl4pPr algn="ctr" rtl="0" fontAlgn="base">
        <a:spcBef>
          <a:spcPct val="0"/>
        </a:spcBef>
        <a:spcAft>
          <a:spcPct val="0"/>
        </a:spcAft>
        <a:defRPr sz="3500">
          <a:solidFill>
            <a:srgbClr val="6B7D72"/>
          </a:solidFill>
          <a:latin typeface="Book Antiqua" pitchFamily="18" charset="0"/>
        </a:defRPr>
      </a:lvl4pPr>
      <a:lvl5pPr algn="ctr" rtl="0" fontAlgn="base">
        <a:spcBef>
          <a:spcPct val="0"/>
        </a:spcBef>
        <a:spcAft>
          <a:spcPct val="0"/>
        </a:spcAft>
        <a:defRPr sz="3500">
          <a:solidFill>
            <a:srgbClr val="6B7D72"/>
          </a:solidFill>
          <a:latin typeface="Book Antiqua" pitchFamily="18" charset="0"/>
        </a:defRPr>
      </a:lvl5pPr>
      <a:lvl6pPr marL="457200" algn="ctr" rtl="0" fontAlgn="base">
        <a:spcBef>
          <a:spcPct val="0"/>
        </a:spcBef>
        <a:spcAft>
          <a:spcPct val="0"/>
        </a:spcAft>
        <a:defRPr sz="3500">
          <a:solidFill>
            <a:srgbClr val="6B7D72"/>
          </a:solidFill>
          <a:latin typeface="Book Antiqua" pitchFamily="18" charset="0"/>
        </a:defRPr>
      </a:lvl6pPr>
      <a:lvl7pPr marL="914400" algn="ctr" rtl="0" fontAlgn="base">
        <a:spcBef>
          <a:spcPct val="0"/>
        </a:spcBef>
        <a:spcAft>
          <a:spcPct val="0"/>
        </a:spcAft>
        <a:defRPr sz="3500">
          <a:solidFill>
            <a:srgbClr val="6B7D72"/>
          </a:solidFill>
          <a:latin typeface="Book Antiqua" pitchFamily="18" charset="0"/>
        </a:defRPr>
      </a:lvl7pPr>
      <a:lvl8pPr marL="1371600" algn="ctr" rtl="0" fontAlgn="base">
        <a:spcBef>
          <a:spcPct val="0"/>
        </a:spcBef>
        <a:spcAft>
          <a:spcPct val="0"/>
        </a:spcAft>
        <a:defRPr sz="3500">
          <a:solidFill>
            <a:srgbClr val="6B7D72"/>
          </a:solidFill>
          <a:latin typeface="Book Antiqua" pitchFamily="18" charset="0"/>
        </a:defRPr>
      </a:lvl8pPr>
      <a:lvl9pPr marL="1828800" algn="ctr" rtl="0" fontAlgn="base">
        <a:spcBef>
          <a:spcPct val="0"/>
        </a:spcBef>
        <a:spcAft>
          <a:spcPct val="0"/>
        </a:spcAft>
        <a:defRPr sz="3500">
          <a:solidFill>
            <a:srgbClr val="6B7D72"/>
          </a:solidFill>
          <a:latin typeface="Book Antiqua" pitchFamily="18" charset="0"/>
        </a:defRPr>
      </a:lvl9pPr>
    </p:titleStyle>
    <p:bodyStyle>
      <a:lvl1pPr marL="342900" indent="-22860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639763" indent="-228600" algn="l" rtl="0" fontAlgn="base">
        <a:spcBef>
          <a:spcPct val="20000"/>
        </a:spcBef>
        <a:spcAft>
          <a:spcPct val="0"/>
        </a:spcAft>
        <a:buClr>
          <a:schemeClr val="accent2"/>
        </a:buClr>
        <a:buFont typeface="Arial" charset="0"/>
        <a:buChar char="•"/>
        <a:defRPr sz="2000" kern="1200">
          <a:solidFill>
            <a:schemeClr val="tx2"/>
          </a:solidFill>
          <a:latin typeface="+mn-lt"/>
          <a:ea typeface="+mn-ea"/>
          <a:cs typeface="+mn-cs"/>
        </a:defRPr>
      </a:lvl2pPr>
      <a:lvl3pPr marL="914400" indent="-228600" algn="l" rtl="0" fontAlgn="base">
        <a:spcBef>
          <a:spcPct val="20000"/>
        </a:spcBef>
        <a:spcAft>
          <a:spcPct val="0"/>
        </a:spcAft>
        <a:buClr>
          <a:srgbClr val="B5AE53"/>
        </a:buClr>
        <a:buFont typeface="Arial" charset="0"/>
        <a:buChar char="•"/>
        <a:defRPr kern="1200">
          <a:solidFill>
            <a:schemeClr val="tx2"/>
          </a:solidFill>
          <a:latin typeface="+mn-lt"/>
          <a:ea typeface="+mn-ea"/>
          <a:cs typeface="+mn-cs"/>
        </a:defRPr>
      </a:lvl3pPr>
      <a:lvl4pPr marL="1279525" indent="-228600" algn="l" rtl="0" fontAlgn="base">
        <a:spcBef>
          <a:spcPct val="20000"/>
        </a:spcBef>
        <a:spcAft>
          <a:spcPct val="0"/>
        </a:spcAft>
        <a:buClr>
          <a:srgbClr val="848058"/>
        </a:buClr>
        <a:buFont typeface="Arial" charset="0"/>
        <a:buChar char="•"/>
        <a:defRPr sz="1600" kern="1200">
          <a:solidFill>
            <a:schemeClr val="tx2"/>
          </a:solidFill>
          <a:latin typeface="+mn-lt"/>
          <a:ea typeface="+mn-ea"/>
          <a:cs typeface="+mn-cs"/>
        </a:defRPr>
      </a:lvl4pPr>
      <a:lvl5pPr marL="1554163" indent="-228600" algn="l" rtl="0" fontAlgn="base">
        <a:spcBef>
          <a:spcPct val="20000"/>
        </a:spcBef>
        <a:spcAft>
          <a:spcPct val="0"/>
        </a:spcAft>
        <a:buClr>
          <a:srgbClr val="E8B54D"/>
        </a:buClr>
        <a:buFont typeface="Arial" charset="0"/>
        <a:buChar char="•"/>
        <a:defRPr sz="1600" kern="120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erman-way.com/intervw2rn.html" TargetMode="External"/><Relationship Id="rId2" Type="http://schemas.openxmlformats.org/officeDocument/2006/relationships/hyperlink" Target="http://www.german-way.com/health.html" TargetMode="External"/><Relationship Id="rId1" Type="http://schemas.openxmlformats.org/officeDocument/2006/relationships/slideLayout" Target="../slideLayouts/slideLayout4.xml"/><Relationship Id="rId5" Type="http://schemas.openxmlformats.org/officeDocument/2006/relationships/hyperlink" Target="http://media.news.de/resources/thumbs/4c/4e/855108123_800x600/fe93f6fe1e97b7fad48bfaf21aa4.jpg" TargetMode="External"/><Relationship Id="rId4" Type="http://schemas.openxmlformats.org/officeDocument/2006/relationships/hyperlink" Target="http://www.forum-apotheke.com/images/apotheke.jpeg"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2938" y="4648200"/>
            <a:ext cx="6553200" cy="457200"/>
          </a:xfrm>
        </p:spPr>
        <p:txBody>
          <a:bodyPr/>
          <a:lstStyle/>
          <a:p>
            <a:r>
              <a:rPr lang="en-US" sz="2400" cap="none" smtClean="0"/>
              <a:t>BY: BRIAN BECKER</a:t>
            </a:r>
          </a:p>
        </p:txBody>
      </p:sp>
      <p:sp>
        <p:nvSpPr>
          <p:cNvPr id="2" name="Title 1"/>
          <p:cNvSpPr>
            <a:spLocks noGrp="1"/>
          </p:cNvSpPr>
          <p:nvPr>
            <p:ph type="ctrTitle"/>
          </p:nvPr>
        </p:nvSpPr>
        <p:spPr>
          <a:xfrm>
            <a:off x="604838" y="3227388"/>
            <a:ext cx="6629400" cy="1219200"/>
          </a:xfrm>
        </p:spPr>
        <p:txBody>
          <a:bodyPr wrap="square" numCol="1" compatLnSpc="1">
            <a:prstTxWarp prst="textNoShape">
              <a:avLst/>
            </a:prstTxWarp>
          </a:bodyPr>
          <a:lstStyle/>
          <a:p>
            <a:r>
              <a:rPr lang="en-US" cap="none" smtClean="0">
                <a:solidFill>
                  <a:srgbClr val="47534C"/>
                </a:solidFill>
              </a:rPr>
              <a:t>PERSONAL HYGIENE IN GERMANY: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a:lstStyle/>
          <a:p>
            <a:pPr fontAlgn="auto">
              <a:spcAft>
                <a:spcPts val="0"/>
              </a:spcAft>
              <a:defRPr/>
            </a:pPr>
            <a:r>
              <a:rPr lang="en-US" dirty="0" smtClean="0">
                <a:solidFill>
                  <a:schemeClr val="accent1">
                    <a:lumMod val="75000"/>
                  </a:schemeClr>
                </a:solidFill>
              </a:rPr>
              <a:t>Bibliography</a:t>
            </a:r>
            <a:endParaRPr lang="en-US" dirty="0">
              <a:solidFill>
                <a:schemeClr val="accent1">
                  <a:lumMod val="75000"/>
                </a:schemeClr>
              </a:solidFill>
            </a:endParaRPr>
          </a:p>
        </p:txBody>
      </p:sp>
      <p:sp>
        <p:nvSpPr>
          <p:cNvPr id="22533" name="Rectangle 5"/>
          <p:cNvSpPr>
            <a:spLocks noGrp="1"/>
          </p:cNvSpPr>
          <p:nvPr>
            <p:ph type="body" idx="4294967295"/>
          </p:nvPr>
        </p:nvSpPr>
        <p:spPr/>
        <p:txBody>
          <a:bodyPr/>
          <a:lstStyle/>
          <a:p>
            <a:r>
              <a:rPr lang="en-US" dirty="0" smtClean="0">
                <a:hlinkClick r:id="rId2"/>
              </a:rPr>
              <a:t>http://www.german-way.com/health.html</a:t>
            </a:r>
            <a:endParaRPr lang="en-US" dirty="0" smtClean="0"/>
          </a:p>
          <a:p>
            <a:endParaRPr lang="en-US" dirty="0" smtClean="0"/>
          </a:p>
          <a:p>
            <a:r>
              <a:rPr lang="en-US" dirty="0" smtClean="0">
                <a:hlinkClick r:id="rId3"/>
              </a:rPr>
              <a:t>http://www.german-way.com/intervw2rn.html</a:t>
            </a:r>
            <a:endParaRPr lang="en-US" dirty="0" smtClean="0"/>
          </a:p>
          <a:p>
            <a:endParaRPr lang="en-US" dirty="0" smtClean="0"/>
          </a:p>
          <a:p>
            <a:r>
              <a:rPr lang="en-US" dirty="0" smtClean="0">
                <a:hlinkClick r:id="rId4"/>
              </a:rPr>
              <a:t>http://www.forum-apotheke.com/images/apotheke.jpeg</a:t>
            </a:r>
            <a:endParaRPr lang="en-US" dirty="0" smtClean="0"/>
          </a:p>
          <a:p>
            <a:endParaRPr lang="en-US" dirty="0" smtClean="0"/>
          </a:p>
          <a:p>
            <a:r>
              <a:rPr lang="en-US" dirty="0" smtClean="0">
                <a:hlinkClick r:id="rId5"/>
              </a:rPr>
              <a:t>http://media.news.de/resources/thumbs/4c/4e/855108123_800x600/fe93f6fe1e97b7fad48bfaf21aa4.jpg</a:t>
            </a:r>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
            <a:ext cx="9144000" cy="6743700"/>
          </a:xfrm>
          <a:prstGeom prst="rect">
            <a:avLst/>
          </a:prstGeom>
        </p:spPr>
      </p:pic>
      <p:sp>
        <p:nvSpPr>
          <p:cNvPr id="2" name="Title 1"/>
          <p:cNvSpPr>
            <a:spLocks noGrp="1"/>
          </p:cNvSpPr>
          <p:nvPr>
            <p:ph type="title" idx="4294967295"/>
          </p:nvPr>
        </p:nvSpPr>
        <p:spPr>
          <a:xfrm>
            <a:off x="457200" y="0"/>
            <a:ext cx="8261350" cy="1039812"/>
          </a:xfrm>
        </p:spPr>
        <p:txBody>
          <a:bodyPr/>
          <a:lstStyle/>
          <a:p>
            <a:pPr fontAlgn="auto">
              <a:spcAft>
                <a:spcPts val="0"/>
              </a:spcAft>
              <a:defRPr/>
            </a:pPr>
            <a:r>
              <a:rPr lang="en-US" dirty="0" smtClean="0">
                <a:solidFill>
                  <a:schemeClr val="accent1">
                    <a:lumMod val="75000"/>
                  </a:schemeClr>
                </a:solidFill>
              </a:rPr>
              <a:t>Culture Photo</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lumMod val="75000"/>
                  </a:schemeClr>
                </a:solidFill>
              </a:rPr>
              <a:t>Background</a:t>
            </a:r>
            <a:endParaRPr lang="en-US" dirty="0">
              <a:solidFill>
                <a:schemeClr val="accent1">
                  <a:lumMod val="75000"/>
                </a:schemeClr>
              </a:solidFill>
            </a:endParaRPr>
          </a:p>
        </p:txBody>
      </p:sp>
      <p:sp>
        <p:nvSpPr>
          <p:cNvPr id="4" name="Content Placeholder 3"/>
          <p:cNvSpPr>
            <a:spLocks noGrp="1"/>
          </p:cNvSpPr>
          <p:nvPr>
            <p:ph idx="1"/>
          </p:nvPr>
        </p:nvSpPr>
        <p:spPr/>
        <p:txBody>
          <a:bodyPr>
            <a:normAutofit/>
          </a:bodyPr>
          <a:lstStyle/>
          <a:p>
            <a:pPr>
              <a:lnSpc>
                <a:spcPct val="90000"/>
              </a:lnSpc>
            </a:pPr>
            <a:r>
              <a:rPr lang="en-US" sz="2800" dirty="0" smtClean="0"/>
              <a:t>Despite being sticklers for a healthy lifestyle, there are numerous personal hygiene issues in Germany.  </a:t>
            </a:r>
          </a:p>
          <a:p>
            <a:pPr>
              <a:lnSpc>
                <a:spcPct val="90000"/>
              </a:lnSpc>
            </a:pPr>
            <a:endParaRPr lang="en-US" sz="2800" dirty="0"/>
          </a:p>
          <a:p>
            <a:pPr>
              <a:lnSpc>
                <a:spcPct val="90000"/>
              </a:lnSpc>
            </a:pPr>
            <a:r>
              <a:rPr lang="en-US" sz="2800" dirty="0" smtClean="0"/>
              <a:t>These vary from habits such as smoking, drinking, or a day at the spa, to the inadequate washing of one’s body.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a:lstStyle/>
          <a:p>
            <a:pPr fontAlgn="auto">
              <a:spcAft>
                <a:spcPts val="0"/>
              </a:spcAft>
              <a:defRPr/>
            </a:pPr>
            <a:r>
              <a:rPr lang="en-US" dirty="0" smtClean="0">
                <a:solidFill>
                  <a:schemeClr val="accent1">
                    <a:lumMod val="75000"/>
                  </a:schemeClr>
                </a:solidFill>
              </a:rPr>
              <a:t>Personal Hygiene</a:t>
            </a:r>
            <a:endParaRPr lang="en-US" dirty="0">
              <a:solidFill>
                <a:schemeClr val="accent1">
                  <a:lumMod val="75000"/>
                </a:schemeClr>
              </a:solidFill>
            </a:endParaRPr>
          </a:p>
        </p:txBody>
      </p:sp>
      <p:sp>
        <p:nvSpPr>
          <p:cNvPr id="15362" name="Content Placeholder 2"/>
          <p:cNvSpPr>
            <a:spLocks noGrp="1"/>
          </p:cNvSpPr>
          <p:nvPr>
            <p:ph sz="half" idx="1"/>
          </p:nvPr>
        </p:nvSpPr>
        <p:spPr>
          <a:xfrm>
            <a:off x="425450" y="1719263"/>
            <a:ext cx="4038600" cy="4406900"/>
          </a:xfrm>
        </p:spPr>
        <p:txBody>
          <a:bodyPr/>
          <a:lstStyle/>
          <a:p>
            <a:r>
              <a:rPr lang="en-US" sz="2400" smtClean="0"/>
              <a:t>Many Germans are not as keen as Americans with showering daily, or putting on deodorant.</a:t>
            </a:r>
          </a:p>
          <a:p>
            <a:r>
              <a:rPr lang="en-US" sz="2400" smtClean="0"/>
              <a:t>Traditionally, Germans like to shower only a few times a week, and always on a Saturday evening to prepare for church on Sunday.</a:t>
            </a:r>
          </a:p>
        </p:txBody>
      </p:sp>
      <p:pic>
        <p:nvPicPr>
          <p:cNvPr id="3" name="Content Placeholder 2"/>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05400" y="2362200"/>
            <a:ext cx="3352800" cy="3352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a:lstStyle/>
          <a:p>
            <a:pPr fontAlgn="auto">
              <a:spcAft>
                <a:spcPts val="0"/>
              </a:spcAft>
              <a:defRPr/>
            </a:pPr>
            <a:r>
              <a:rPr lang="en-US" dirty="0" smtClean="0">
                <a:solidFill>
                  <a:schemeClr val="accent1">
                    <a:lumMod val="75000"/>
                  </a:schemeClr>
                </a:solidFill>
              </a:rPr>
              <a:t>Personal Hygiene (cont.)</a:t>
            </a:r>
            <a:endParaRPr lang="en-US" dirty="0">
              <a:solidFill>
                <a:schemeClr val="accent1">
                  <a:lumMod val="75000"/>
                </a:schemeClr>
              </a:solidFill>
            </a:endParaRPr>
          </a:p>
        </p:txBody>
      </p:sp>
      <p:sp>
        <p:nvSpPr>
          <p:cNvPr id="16389" name="Rectangle 5"/>
          <p:cNvSpPr>
            <a:spLocks noGrp="1"/>
          </p:cNvSpPr>
          <p:nvPr>
            <p:ph idx="4294967295"/>
          </p:nvPr>
        </p:nvSpPr>
        <p:spPr/>
        <p:txBody>
          <a:bodyPr/>
          <a:lstStyle/>
          <a:p>
            <a:r>
              <a:rPr lang="en-US" smtClean="0"/>
              <a:t>German culture is also much more liberal on the issue of nudity than the United States, allowing nudity in advertisements and television.</a:t>
            </a:r>
          </a:p>
          <a:p>
            <a:r>
              <a:rPr lang="en-US" smtClean="0"/>
              <a:t>Saunas and spas in Germany are almost always co-ed. Many Americans are disconcerted by the fact that everyone is often in the nude, while bathing suites are the norm in the United States.</a:t>
            </a:r>
          </a:p>
          <a:p>
            <a:r>
              <a:rPr lang="en-US" smtClean="0"/>
              <a:t>While many of the specialist doctors, like gynecologists, use paper robes in America, Germans prefer to remain in the nude, exposing their body to a less sterile environment.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wrap="square" numCol="1" anchorCtr="0" compatLnSpc="1">
            <a:prstTxWarp prst="textNoShape">
              <a:avLst/>
            </a:prstTxWarp>
          </a:bodyPr>
          <a:lstStyle/>
          <a:p>
            <a:r>
              <a:rPr lang="en-US" cap="none" dirty="0" smtClean="0"/>
              <a:t>PERSONAL HYGIENE (CONT.)</a:t>
            </a:r>
          </a:p>
        </p:txBody>
      </p:sp>
      <p:sp>
        <p:nvSpPr>
          <p:cNvPr id="17410" name="Content Placeholder 2"/>
          <p:cNvSpPr>
            <a:spLocks noGrp="1"/>
          </p:cNvSpPr>
          <p:nvPr>
            <p:ph sz="half" idx="1"/>
          </p:nvPr>
        </p:nvSpPr>
        <p:spPr>
          <a:xfrm>
            <a:off x="425450" y="1719263"/>
            <a:ext cx="4038600" cy="4406900"/>
          </a:xfrm>
        </p:spPr>
        <p:txBody>
          <a:bodyPr/>
          <a:lstStyle/>
          <a:p>
            <a:endParaRPr lang="en-US" dirty="0" smtClean="0"/>
          </a:p>
        </p:txBody>
      </p:sp>
      <p:sp>
        <p:nvSpPr>
          <p:cNvPr id="17411" name="Content Placeholder 3"/>
          <p:cNvSpPr>
            <a:spLocks noGrp="1"/>
          </p:cNvSpPr>
          <p:nvPr>
            <p:ph sz="half" idx="2"/>
          </p:nvPr>
        </p:nvSpPr>
        <p:spPr>
          <a:xfrm>
            <a:off x="4648200" y="1719263"/>
            <a:ext cx="4038600" cy="4406900"/>
          </a:xfrm>
        </p:spPr>
        <p:txBody>
          <a:bodyPr/>
          <a:lstStyle/>
          <a:p>
            <a:r>
              <a:rPr lang="en-US" dirty="0" smtClean="0"/>
              <a:t>One of the unhealthiest habits for the majority of Germans is smoking.</a:t>
            </a:r>
          </a:p>
          <a:p>
            <a:r>
              <a:rPr lang="en-US" dirty="0" smtClean="0"/>
              <a:t>Popular among the youth, and allowed nearly everywhere, cigarette smoke is often inescapable.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514600"/>
            <a:ext cx="40005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wrap="square" numCol="1" anchorCtr="0" compatLnSpc="1">
            <a:prstTxWarp prst="textNoShape">
              <a:avLst/>
            </a:prstTxWarp>
          </a:bodyPr>
          <a:lstStyle/>
          <a:p>
            <a:r>
              <a:rPr lang="en-US" cap="none" dirty="0" smtClean="0"/>
              <a:t>PERSONAL HYGIENE (CONT.)</a:t>
            </a:r>
          </a:p>
        </p:txBody>
      </p:sp>
      <p:sp>
        <p:nvSpPr>
          <p:cNvPr id="18437" name="Rectangle 5"/>
          <p:cNvSpPr>
            <a:spLocks noGrp="1"/>
          </p:cNvSpPr>
          <p:nvPr>
            <p:ph idx="4294967295"/>
          </p:nvPr>
        </p:nvSpPr>
        <p:spPr/>
        <p:txBody>
          <a:bodyPr/>
          <a:lstStyle/>
          <a:p>
            <a:r>
              <a:rPr lang="en-US" smtClean="0"/>
              <a:t>A common sight in Germany is that of a Putzfrau-or cleaning lady. Traditionally, these women are hired to keep the bathrooms sanitary throughout the day. </a:t>
            </a:r>
          </a:p>
          <a:p>
            <a:endParaRPr lang="en-US" smtClean="0"/>
          </a:p>
          <a:p>
            <a:r>
              <a:rPr lang="en-US" smtClean="0"/>
              <a:t>The number of these valuable workers have dwindled over the years, and are now found primarily in the more pricy enterprises, or hired in the homes of those who can afford them.</a:t>
            </a:r>
          </a:p>
          <a:p>
            <a:endParaRPr lang="en-US" smtClean="0"/>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wrap="square" numCol="1" anchorCtr="0" compatLnSpc="1">
            <a:prstTxWarp prst="textNoShape">
              <a:avLst/>
            </a:prstTxWarp>
          </a:bodyPr>
          <a:lstStyle/>
          <a:p>
            <a:r>
              <a:rPr lang="en-US" cap="none" dirty="0" smtClean="0"/>
              <a:t>PERSONAL HYGIENE (CONT.)</a:t>
            </a:r>
          </a:p>
        </p:txBody>
      </p:sp>
      <p:sp>
        <p:nvSpPr>
          <p:cNvPr id="19458" name="Content Placeholder 2"/>
          <p:cNvSpPr>
            <a:spLocks noGrp="1"/>
          </p:cNvSpPr>
          <p:nvPr>
            <p:ph sz="half" idx="1"/>
          </p:nvPr>
        </p:nvSpPr>
        <p:spPr>
          <a:xfrm>
            <a:off x="425450" y="1719263"/>
            <a:ext cx="4038600" cy="4406900"/>
          </a:xfrm>
        </p:spPr>
        <p:txBody>
          <a:bodyPr/>
          <a:lstStyle/>
          <a:p>
            <a:endParaRPr lang="en-US" smtClean="0"/>
          </a:p>
        </p:txBody>
      </p:sp>
      <p:sp>
        <p:nvSpPr>
          <p:cNvPr id="19459" name="Content Placeholder 3"/>
          <p:cNvSpPr>
            <a:spLocks noGrp="1"/>
          </p:cNvSpPr>
          <p:nvPr>
            <p:ph sz="half" idx="2"/>
          </p:nvPr>
        </p:nvSpPr>
        <p:spPr>
          <a:xfrm>
            <a:off x="4648200" y="1719263"/>
            <a:ext cx="4038600" cy="4406900"/>
          </a:xfrm>
        </p:spPr>
        <p:txBody>
          <a:bodyPr/>
          <a:lstStyle/>
          <a:p>
            <a:r>
              <a:rPr lang="en-US" smtClean="0"/>
              <a:t>Germany has excellent health care, easily seen in the Apotheke. </a:t>
            </a:r>
          </a:p>
          <a:p>
            <a:r>
              <a:rPr lang="en-US" smtClean="0"/>
              <a:t>These local “drug stores” allow one to get any medication needed in the case of illness, without the need for prescriptions. </a:t>
            </a:r>
          </a:p>
        </p:txBody>
      </p:sp>
      <p:pic>
        <p:nvPicPr>
          <p:cNvPr id="19461" name="Picture 5" descr="apotheke"/>
          <p:cNvPicPr>
            <a:picLocks noChangeAspect="1" noChangeArrowheads="1"/>
          </p:cNvPicPr>
          <p:nvPr/>
        </p:nvPicPr>
        <p:blipFill>
          <a:blip r:embed="rId2"/>
          <a:srcRect/>
          <a:stretch>
            <a:fillRect/>
          </a:stretch>
        </p:blipFill>
        <p:spPr bwMode="auto">
          <a:xfrm>
            <a:off x="457200" y="1981200"/>
            <a:ext cx="4033838" cy="3810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a:lstStyle/>
          <a:p>
            <a:pPr fontAlgn="auto">
              <a:spcAft>
                <a:spcPts val="0"/>
              </a:spcAft>
              <a:defRPr/>
            </a:pPr>
            <a:r>
              <a:rPr lang="en-US" dirty="0" smtClean="0">
                <a:solidFill>
                  <a:schemeClr val="accent1">
                    <a:lumMod val="75000"/>
                  </a:schemeClr>
                </a:solidFill>
              </a:rPr>
              <a:t>Questions</a:t>
            </a:r>
            <a:endParaRPr lang="en-US" dirty="0">
              <a:solidFill>
                <a:schemeClr val="accent1">
                  <a:lumMod val="75000"/>
                </a:schemeClr>
              </a:solidFill>
            </a:endParaRPr>
          </a:p>
        </p:txBody>
      </p:sp>
      <p:sp>
        <p:nvSpPr>
          <p:cNvPr id="20485" name="Rectangle 5"/>
          <p:cNvSpPr>
            <a:spLocks noGrp="1"/>
          </p:cNvSpPr>
          <p:nvPr>
            <p:ph type="body" idx="4294967295"/>
          </p:nvPr>
        </p:nvSpPr>
        <p:spPr/>
        <p:txBody>
          <a:bodyPr/>
          <a:lstStyle/>
          <a:p>
            <a:r>
              <a:rPr lang="en-US" dirty="0" smtClean="0"/>
              <a:t>What is a </a:t>
            </a:r>
            <a:r>
              <a:rPr lang="en-US" dirty="0" err="1" smtClean="0"/>
              <a:t>Putzfrau</a:t>
            </a:r>
            <a:r>
              <a:rPr lang="en-US" dirty="0" smtClean="0"/>
              <a:t>? </a:t>
            </a:r>
          </a:p>
          <a:p>
            <a:endParaRPr lang="en-US" dirty="0" smtClean="0"/>
          </a:p>
          <a:p>
            <a:endParaRPr lang="en-US" dirty="0" smtClean="0"/>
          </a:p>
          <a:p>
            <a:endParaRPr lang="en-US" dirty="0" smtClean="0"/>
          </a:p>
          <a:p>
            <a:endParaRPr lang="en-US" dirty="0" smtClean="0"/>
          </a:p>
          <a:p>
            <a:r>
              <a:rPr lang="en-US" dirty="0" smtClean="0"/>
              <a:t>What day do Germans tend to always bathe 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407988"/>
            <a:ext cx="8261350" cy="1039812"/>
          </a:xfrm>
        </p:spPr>
        <p:txBody>
          <a:bodyPr/>
          <a:lstStyle/>
          <a:p>
            <a:pPr fontAlgn="auto">
              <a:spcAft>
                <a:spcPts val="0"/>
              </a:spcAft>
              <a:defRPr/>
            </a:pPr>
            <a:r>
              <a:rPr lang="en-US" dirty="0" smtClean="0">
                <a:solidFill>
                  <a:schemeClr val="accent1">
                    <a:lumMod val="75000"/>
                  </a:schemeClr>
                </a:solidFill>
              </a:rPr>
              <a:t>Answers</a:t>
            </a:r>
            <a:endParaRPr lang="en-US" dirty="0">
              <a:solidFill>
                <a:schemeClr val="accent1">
                  <a:lumMod val="75000"/>
                </a:schemeClr>
              </a:solidFill>
            </a:endParaRPr>
          </a:p>
        </p:txBody>
      </p:sp>
      <p:sp>
        <p:nvSpPr>
          <p:cNvPr id="21509" name="Rectangle 5"/>
          <p:cNvSpPr>
            <a:spLocks noGrp="1"/>
          </p:cNvSpPr>
          <p:nvPr>
            <p:ph type="body" idx="4294967295"/>
          </p:nvPr>
        </p:nvSpPr>
        <p:spPr/>
        <p:txBody>
          <a:bodyPr/>
          <a:lstStyle/>
          <a:p>
            <a:r>
              <a:rPr lang="en-US" dirty="0" smtClean="0"/>
              <a:t>A cleaning lady.</a:t>
            </a:r>
          </a:p>
          <a:p>
            <a:endParaRPr lang="en-US" dirty="0" smtClean="0"/>
          </a:p>
          <a:p>
            <a:endParaRPr lang="en-US" dirty="0" smtClean="0"/>
          </a:p>
          <a:p>
            <a:endParaRPr lang="en-US" dirty="0" smtClean="0"/>
          </a:p>
          <a:p>
            <a:endParaRPr lang="en-US" dirty="0" smtClean="0"/>
          </a:p>
          <a:p>
            <a:r>
              <a:rPr lang="en-US" dirty="0" smtClean="0"/>
              <a:t>Saturday</a:t>
            </a:r>
          </a:p>
          <a:p>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154</TotalTime>
  <Words>376</Words>
  <Application>Microsoft Office PowerPoint</Application>
  <PresentationFormat>On-screen Show (4:3)</PresentationFormat>
  <Paragraphs>46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Apothecary</vt:lpstr>
      <vt:lpstr>PERSONAL HYGIENE IN GERMANY:</vt:lpstr>
      <vt:lpstr>Background</vt:lpstr>
      <vt:lpstr>Personal Hygiene</vt:lpstr>
      <vt:lpstr>Personal Hygiene (cont.)</vt:lpstr>
      <vt:lpstr>PERSONAL HYGIENE (CONT.)</vt:lpstr>
      <vt:lpstr>PERSONAL HYGIENE (CONT.)</vt:lpstr>
      <vt:lpstr>PERSONAL HYGIENE (CONT.)</vt:lpstr>
      <vt:lpstr>Questions</vt:lpstr>
      <vt:lpstr>Answers</vt:lpstr>
      <vt:lpstr>Bibliography</vt:lpstr>
      <vt:lpstr>Culture Photo</vt:lpstr>
    </vt:vector>
  </TitlesOfParts>
  <Company>SCS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Hygiene Problems in Germany</dc:title>
  <dc:creator>SCSadmin</dc:creator>
  <cp:lastModifiedBy>SCSadmin</cp:lastModifiedBy>
  <cp:revision>16</cp:revision>
  <dcterms:created xsi:type="dcterms:W3CDTF">2013-01-15T17:37:56Z</dcterms:created>
  <dcterms:modified xsi:type="dcterms:W3CDTF">2013-01-17T18:15:09Z</dcterms:modified>
</cp:coreProperties>
</file>